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053263" cy="93091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61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20/12/66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619807" y="-94541"/>
            <a:ext cx="11110519" cy="74935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ts val="1700"/>
              </a:lnSpc>
            </a:pP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 การพัฒนาระบบบริการสุขภาพสาขามะเร็ง เขตสุขภาพที่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2565</a:t>
            </a:r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97047" y="802067"/>
            <a:ext cx="1547569" cy="5388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1.Primary Prevention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Screening and Early Detection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Cancer Diagnosis</a:t>
            </a:r>
            <a:endParaRPr lang="th-TH" sz="1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830132"/>
              </p:ext>
            </p:extLst>
          </p:nvPr>
        </p:nvGraphicFramePr>
        <p:xfrm>
          <a:off x="777204" y="2431845"/>
          <a:ext cx="11373135" cy="591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1045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791045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79104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5914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1: 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พัฒนาคุณภาพ การคัดกรองมะเร็งตับและท่อทางเดินน้ำดี มะเร็งเต้านม, มะเร็งปากมดลูก, มะเร็งลำไส้</a:t>
                      </a: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2: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พัฒนาระบบการรักษา ระยะรอคอยผ่าตัด ระยะรอคอยเคมีบำบัดและระยะรอคอยรับสีรักษา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3: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ติดตาม ควบคุม กำกับ อย่างต่อเนื่อง ส่งเสริมการจัดทำทะเบียนมะเร็งให้ทันเวลาและเป็นปัจจุบัน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731546"/>
              </p:ext>
            </p:extLst>
          </p:nvPr>
        </p:nvGraphicFramePr>
        <p:xfrm>
          <a:off x="754801" y="4014780"/>
          <a:ext cx="11386860" cy="2782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715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737027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983600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819518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2782293"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1" u="sng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endParaRPr lang="th-TH" sz="1200" b="1" u="sng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ร้อยละของสตรีอายุ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30-70 ปีได้รับการตรวจคัดกรองมะเร็งเต้านม (≥ 80%)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ร้อยละของสตรีอายุ 30-60ปี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ได้รับการตรวจคัดกรองมะเร็งปากมดลูก สะสม 2565-2567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(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คำนวณจากเป้าหมายรายปี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60%)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ประชากรอายุ 50-70 ได้รับการคัดกรองมะเร็งลำไส้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50%)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ระยะรอคอยผ่าตัด ≤4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 (≥ 77%) 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ระยะรอคอยเคมีบาบัด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 (≥ 77%)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ระยะรอคอยรังสีรักษา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 (≥ 77%)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การจัดทำทะเบียนมะเร็ง ถูกต้องครบถ้วน และทันเวลา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 จำนวนผู้ป่วยที่ได้รับการส่งต่อผ่านโปรแกรม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TCB 2023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เพิ่มขึ้นจากเดิม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u="sng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endParaRPr lang="th-TH" sz="1200" b="1" u="sng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ร้อยละของสตรีอายุ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30-70 ปีได้รับการตรวจคัดกรองมะเร็งเต้านม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80%)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ร้อยละของสตรีอายุ 30-60ปี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ได้รับการตรวจคัดกรองมะเร็งปากมดลูก สะสม 2565-2567 (คำนวณจากเป้าหมายรายปี)    (≥ 60%)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ประชากรอายุ 50-70 ได้รับการคัดกรองมะเร็งลำไส้    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50%)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ระยะรอคอยผ่าตัด ≤4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ระยะรอคอยเคมีบาบัด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ระยะรอคอยรังสีรักษา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การจัดทำทะเบียนมะเร็ง ถูกต้องครบถ้วน และทันเวลา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 จำนวนผู้ป่วยที่ได้รับการส่งต่อผ่านโปรแกรม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TCB 2023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เพิ่มขึ้นจากเดิม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u="sng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ร้อยละของสตรีอายุ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30-70 ปีได้รับการตรวจคัดกรองมะเร็งเต้านม (≥ 80%)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ร้อยละของสตรีอายุ 30-60ปี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ได้รับการตรวจคัดกรองมะเร็งปากมดลูก สะสม 2565-2567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60%)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ประชากรอายุ 50-70 ได้รับการคัดกรองมะเร็งลำไส้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50%)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ระยะรอคอยผ่าตัด ≤4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ระยะรอคอยเคมีบาบัด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ระยะรอคอยรังสีรักษา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การจัดทำทะเบียนมะเร็ง ถูกต้องครบถ้วน และทันเวลา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 จำนวนผู้ป่วยที่ได้รับการส่งต่อผ่านโปรแกรม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TCB 2023 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เพิ่มขึ้นจากเดิม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1" u="sng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200" b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endParaRPr lang="th-TH" sz="1200" b="1" u="sng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ร้อยละของสตรีอายุ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30-70 ปีได้รับการตรวจคัดกรองมะเร็งเต้านม (≥ 80%)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ร้อยละของสตรีอายุ 30-60ปี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ได้รับการตรวจคัดกรองมะเร็งปากมดลูก สะสม 2565-2567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60%)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ประชากรอายุ 50-70 ได้รับการคัดกรองมะเร็งลำไส้ (คำนวณจากเป้าหมายรายปี)</a:t>
                      </a:r>
                      <a:r>
                        <a:rPr lang="th-TH" sz="12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(≥ 50%)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ระยะรอคอยผ่าตัด ≤4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  <a:endParaRPr lang="th-TH" sz="12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ระยะรอคอยเคมีบาบัด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 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ระยะรอคอยรังสีรักษา ≤6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wks.(≥ 77%)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การจัดทำทะเบียนมะเร็ง ถูกต้องครบถ้วน และทันเวลา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 จำนวนผู้ป่วยที่ได้รับการส่งต่อผ่านโปรแกรม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TCB 2023 </a:t>
                      </a:r>
                      <a:r>
                        <a:rPr lang="th-TH" sz="12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เพิ่มขึ้นจากเดิม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81286" y="1405974"/>
            <a:ext cx="673515" cy="6072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8549" y="2444399"/>
            <a:ext cx="668225" cy="1566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753577"/>
              </p:ext>
            </p:extLst>
          </p:nvPr>
        </p:nvGraphicFramePr>
        <p:xfrm>
          <a:off x="774575" y="3015235"/>
          <a:ext cx="11345844" cy="1049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948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781948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781948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10086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ให้การบริการเชิงรุกในการคัดกรองโรคมะเร็ง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เพิ่มการคัดกรองมะเร็งปากมดลูกด้วยวิธี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HPV DNA test</a:t>
                      </a:r>
                      <a:endParaRPr lang="th-TH" sz="14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พัฒนาระบบติดตามและส่งต่อผู้ป่วยที่พบความผิดปกติจากการคัดกรอง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พัฒนาศักยภาพ รพศ. รพท. รพช. ในด้านการรักษามะเร็งด้วยการผ่าตัด เคมีบำบัด รังสีรักษา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พัฒนาข้อมูลเพื่อการส่งต่อและการดูแลต่อเนื่อง ติดตามข้อมูลจากทะเบียนมะเร็งจากโปรแกรม 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TCB 2023 (Website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Cancer Anywhere)</a:t>
                      </a:r>
                      <a:endParaRPr lang="th-TH" sz="14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 ติดตามนิเทศสถานพยาบาลที่เป็นเครือข่าย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พัฒนาศักยภาพการจัดการข้อมูลและวิเคราะห์ข้อมูลของสถานพยาบาล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ติดตามการลงข้อมูลในทะเบียนมะเร็งอย่างน้อยทุกไตรมาส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8997" y="4011354"/>
            <a:ext cx="679150" cy="2803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58017" y="1395223"/>
            <a:ext cx="11347057" cy="10433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สถิติผู้ป่วยโรคมะเร็งในเขตสุขภาพที่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ที่พบมาก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อันดับแรก ในเวลา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3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ปีย้อนหลัง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2564-2566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ได้แก่ มะเร็งตับและท่อทางเดินน้ำดี มะเร็งเต้านม มะเร็งลำไส้ มะเร็งหลอดลม และมะเร็งปากมดลูกตามลำดับ ซึ่งโรคมะเร็งเป็นโรคที่หากมีการค้นพบได้เร็วตั้งแต่ในระยะเริ่มแรกจะมีอัตราการการรักษาหายและอัตราการรอดชีวิตสูงขึ้น จากผลการดำเนินที่ผ่านมาพบว่า ในปี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เขตสุขภาพที่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มีผลการคัดกรองมะเร็งตับและท่อทางเดินน้ำดี มะเร็งเต้านม มะเร็งปากมดลูก และมะเร็งลำไส้ ยังไม่ได้ตามเป้าหมายที่กำหนด และหากมีการคัดกรองได้น้อยและพบผู้ป่วยในระยะท้ายๆ จะส่งผลให้การรักษามีความยุ่งยากซับซ้อนเพิ่มขึ้นและอัตราการรอดชีวิตก็จะน้อยลง ด้วยเหตุนี้จึงควรมุ่งพัฒนาคุณภาพเพื่อให้ประชาชนเข้าถึงระบบคัดกรองได้มากยิ่งขึ้น  แต่อย่างไรก็ตามควรต้องพัฒนาระบบการรักษา เพื่อการรักษาที่รวดเร็วและพัฒนาระบบสารสนเทศ การกำกับติดตามข้อมูลมะเร็งควบคู่กันเพื่อให้บริการรักษาผู้ป่วยอย่างรวดเร็วและมีประสิทธิภาพแบบครบวงจร ตั้งแต่คัดกรองคนปกติจนถึงการดูแลผู้ป่วยมะเร็งระยะท้าย และจัดเก็บข้อมูลอย่างเป็นระบบเพื่อการแลกเปลี่ยนเรียนรู้ให้การช่วยเหลือ แก้ปัญหา การส่งต่อ และการรักษาในเครือข่ายที่มีประสิทธิภาพต่อไป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86478" y="2007043"/>
            <a:ext cx="673515" cy="4248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ยุทธศาสตร์/มาตการ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0685" y="799869"/>
            <a:ext cx="695724" cy="541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3808" y="1063936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/ตัวชี้วัด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631" y="828450"/>
            <a:ext cx="673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147176"/>
            <a:ext cx="3347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: Service Plan </a:t>
            </a:r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สาขาโรคมะเร็ง เขต </a:t>
            </a:r>
            <a:r>
              <a:rPr lang="en-US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endParaRPr lang="th-TH" sz="1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: </a:t>
            </a:r>
            <a:r>
              <a:rPr lang="th-TH" sz="16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รพช</a:t>
            </a:r>
            <a:r>
              <a:rPr lang="en-US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.,</a:t>
            </a:r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รพท., รพศ., สสจ.</a:t>
            </a:r>
          </a:p>
        </p:txBody>
      </p:sp>
      <p:sp>
        <p:nvSpPr>
          <p:cNvPr id="21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2364652" y="802067"/>
            <a:ext cx="9766665" cy="538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\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มีการจัดกิจกรรมรณรงค์ให้ความรู้ประชาชนเกี่ยวกับโรคมะเร็งที่มีอัตราป่วยสูงสุด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3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อันดับแรกในพื้นที่เขตสุขภาพ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≥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85  2.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ประชากรสตรีกลุ่มเป้าหมายได้รับการตรวจคัดกรองมะเร็งเต้านม≥ร้อยละ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80  3.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ประชากรสตรีกลุ่มเป้าหมายได้รับการตรวจคัดกรองมะเร็งปากมดลูก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ประชากรกลุ่มเป้าหมายสะสม ปี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2565-2567 ≥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60  4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ประชากรกลุ่มเป้าหมายได้รับการตรวจคัดกรองมะเร็งลำไส้ใหญ่และไส้ตรง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≥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50 5.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ผู้ป่วยมะเร็ง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5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อันดับแรก ได้รับการรักษาภายในระยะเวลาที่กำหนด ≥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77  6.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ร้อยละของผู้ป่วยได้รับการวินิจฉัยทางพยาธิวิทยา ภายใน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2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สัปดาห์ ≥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</a:t>
            </a:r>
            <a:endParaRPr lang="en-US" sz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en-US" sz="1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8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8037833" y="385921"/>
            <a:ext cx="421419" cy="2283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957229" y="352470"/>
            <a:ext cx="7442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H SarabunPSK" pitchFamily="34" charset="-34"/>
                <a:cs typeface="TH SarabunPSK" pitchFamily="34" charset="-34"/>
              </a:rPr>
              <a:t>2567</a:t>
            </a:r>
          </a:p>
        </p:txBody>
      </p:sp>
      <p:sp>
        <p:nvSpPr>
          <p:cNvPr id="3" name="สี่เหลี่ยมคางหมู 2">
            <a:extLst>
              <a:ext uri="{FF2B5EF4-FFF2-40B4-BE49-F238E27FC236}">
                <a16:creationId xmlns:a16="http://schemas.microsoft.com/office/drawing/2014/main" id="{B8461BD4-3052-AA12-D01F-43D11C972CE2}"/>
              </a:ext>
            </a:extLst>
          </p:cNvPr>
          <p:cNvSpPr/>
          <p:nvPr/>
        </p:nvSpPr>
        <p:spPr>
          <a:xfrm>
            <a:off x="-154017" y="-162995"/>
            <a:ext cx="12713570" cy="893518"/>
          </a:xfrm>
          <a:prstGeom prst="trapezoi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th-TH" sz="1400" kern="100" dirty="0">
              <a:effectLst/>
              <a:ea typeface="Calibri" panose="020F0502020204030204" pitchFamily="34" charset="0"/>
              <a:cs typeface="TH SarabunPSK" panose="020B0500040200020003" pitchFamily="34" charset="-34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h-TH" sz="1400" kern="100" dirty="0">
                <a:effectLst/>
                <a:ea typeface="Calibri" panose="020F0502020204030204" pitchFamily="34" charset="0"/>
                <a:cs typeface="TH SarabunPSK" panose="020B0500040200020003" pitchFamily="34" charset="-34"/>
              </a:rPr>
              <a:t> แผนงาน การพัฒนาระบบบริการสุขภาพสาขามะเร็ง เขตสุขภาพที่ 8 ปีงบประมาณ 2567</a:t>
            </a:r>
            <a:endParaRPr lang="en-US" sz="1100" kern="100" dirty="0">
              <a:effectLst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6" name="สี่เหลี่ยมผืนผ้า 5">
            <a:extLst>
              <a:ext uri="{FF2B5EF4-FFF2-40B4-BE49-F238E27FC236}">
                <a16:creationId xmlns:a16="http://schemas.microsoft.com/office/drawing/2014/main" id="{A2666B46-341A-72B9-B9A7-C89705F03A79}"/>
              </a:ext>
            </a:extLst>
          </p:cNvPr>
          <p:cNvSpPr/>
          <p:nvPr/>
        </p:nvSpPr>
        <p:spPr>
          <a:xfrm>
            <a:off x="736775" y="2438618"/>
            <a:ext cx="3611108" cy="1578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F663CA42-9408-E099-3C38-FE9FF65C074F}"/>
              </a:ext>
            </a:extLst>
          </p:cNvPr>
          <p:cNvSpPr/>
          <p:nvPr/>
        </p:nvSpPr>
        <p:spPr>
          <a:xfrm>
            <a:off x="4347882" y="2447547"/>
            <a:ext cx="3881718" cy="1578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ี่เหลี่ยมผืนผ้า 7">
            <a:extLst>
              <a:ext uri="{FF2B5EF4-FFF2-40B4-BE49-F238E27FC236}">
                <a16:creationId xmlns:a16="http://schemas.microsoft.com/office/drawing/2014/main" id="{D4E723B8-7143-0A01-A417-289B256B1A9B}"/>
              </a:ext>
            </a:extLst>
          </p:cNvPr>
          <p:cNvSpPr/>
          <p:nvPr/>
        </p:nvSpPr>
        <p:spPr>
          <a:xfrm>
            <a:off x="8229600" y="2438618"/>
            <a:ext cx="3875474" cy="1578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สี่เหลี่ยมผืนผ้า 8">
            <a:extLst>
              <a:ext uri="{FF2B5EF4-FFF2-40B4-BE49-F238E27FC236}">
                <a16:creationId xmlns:a16="http://schemas.microsoft.com/office/drawing/2014/main" id="{6285EF8F-ADF1-4160-2E4F-CF365292CE7E}"/>
              </a:ext>
            </a:extLst>
          </p:cNvPr>
          <p:cNvSpPr/>
          <p:nvPr/>
        </p:nvSpPr>
        <p:spPr>
          <a:xfrm>
            <a:off x="743429" y="4014781"/>
            <a:ext cx="2905206" cy="2782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615BE649-7C78-EC03-9BEC-7B3B162A59E5}"/>
              </a:ext>
            </a:extLst>
          </p:cNvPr>
          <p:cNvSpPr/>
          <p:nvPr/>
        </p:nvSpPr>
        <p:spPr>
          <a:xfrm>
            <a:off x="3655289" y="4023908"/>
            <a:ext cx="2664829" cy="27663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สี่เหลี่ยมผืนผ้า 10">
            <a:extLst>
              <a:ext uri="{FF2B5EF4-FFF2-40B4-BE49-F238E27FC236}">
                <a16:creationId xmlns:a16="http://schemas.microsoft.com/office/drawing/2014/main" id="{B2F62CAE-2BE4-D9CF-401A-66EF78E02963}"/>
              </a:ext>
            </a:extLst>
          </p:cNvPr>
          <p:cNvSpPr/>
          <p:nvPr/>
        </p:nvSpPr>
        <p:spPr>
          <a:xfrm>
            <a:off x="9199868" y="4023908"/>
            <a:ext cx="2905206" cy="2782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5" name="ตัวเชื่อมต่อตรง 14">
            <a:extLst>
              <a:ext uri="{FF2B5EF4-FFF2-40B4-BE49-F238E27FC236}">
                <a16:creationId xmlns:a16="http://schemas.microsoft.com/office/drawing/2014/main" id="{50734079-1972-258A-35CD-BC6C60A8320B}"/>
              </a:ext>
            </a:extLst>
          </p:cNvPr>
          <p:cNvCxnSpPr/>
          <p:nvPr/>
        </p:nvCxnSpPr>
        <p:spPr>
          <a:xfrm flipV="1">
            <a:off x="6320118" y="6790301"/>
            <a:ext cx="2879750" cy="135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102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1203</Words>
  <Application>Microsoft Office PowerPoint</Application>
  <PresentationFormat>แบบจอกว้าง</PresentationFormat>
  <Paragraphs>77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BD-Dell</cp:lastModifiedBy>
  <cp:revision>128</cp:revision>
  <cp:lastPrinted>2021-10-20T03:43:33Z</cp:lastPrinted>
  <dcterms:created xsi:type="dcterms:W3CDTF">2017-07-22T13:07:21Z</dcterms:created>
  <dcterms:modified xsi:type="dcterms:W3CDTF">2023-12-20T13:14:07Z</dcterms:modified>
</cp:coreProperties>
</file>